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56" r:id="rId2"/>
    <p:sldMasterId id="2147483768" r:id="rId3"/>
    <p:sldMasterId id="2147483780" r:id="rId4"/>
  </p:sldMasterIdLst>
  <p:notesMasterIdLst>
    <p:notesMasterId r:id="rId18"/>
  </p:notesMasterIdLst>
  <p:sldIdLst>
    <p:sldId id="256" r:id="rId5"/>
    <p:sldId id="425" r:id="rId6"/>
    <p:sldId id="413" r:id="rId7"/>
    <p:sldId id="417" r:id="rId8"/>
    <p:sldId id="427" r:id="rId9"/>
    <p:sldId id="422" r:id="rId10"/>
    <p:sldId id="416" r:id="rId11"/>
    <p:sldId id="397" r:id="rId12"/>
    <p:sldId id="400" r:id="rId13"/>
    <p:sldId id="423" r:id="rId14"/>
    <p:sldId id="428" r:id="rId15"/>
    <p:sldId id="429" r:id="rId16"/>
    <p:sldId id="430" r:id="rId17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0504D"/>
    <a:srgbClr val="77933C"/>
    <a:srgbClr val="4F81BD"/>
    <a:srgbClr val="F8F8F8"/>
    <a:srgbClr val="F2F2F2"/>
    <a:srgbClr val="C6D9F1"/>
    <a:srgbClr val="E5E5E5"/>
    <a:srgbClr val="EAEAEA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4" autoAdjust="0"/>
    <p:restoredTop sz="94626" autoAdjust="0"/>
  </p:normalViewPr>
  <p:slideViewPr>
    <p:cSldViewPr showGuides="1">
      <p:cViewPr varScale="1">
        <p:scale>
          <a:sx n="151" d="100"/>
          <a:sy n="151" d="100"/>
        </p:scale>
        <p:origin x="-712" y="-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8" d="100"/>
        <a:sy n="8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1F908-E50E-4AF1-9F9F-E0BCDEEBFE91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6DCFA-7FBD-498C-88E0-F4184CE7E0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1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60"/>
            <a:ext cx="7772400" cy="122502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\\Vboxsvr\desktop\infoVis_DocColloquium\poster\images\hcil_log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0308" y="0"/>
            <a:ext cx="964237" cy="94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\\Vboxsvr\desktop\infoVis_DocColloquium\poster\images\umd_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01050" y="59916"/>
            <a:ext cx="74295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\\Vboxsvr\desktop\Link to dissertation_proposal\presentation\images\CATT_logo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247280"/>
            <a:ext cx="762000" cy="4507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3237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6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05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60"/>
            <a:ext cx="7772400" cy="122502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\\Vboxsvr\desktop\infoVis_DocColloquium\poster\images\hcil_log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0308" y="0"/>
            <a:ext cx="964237" cy="94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\\Vboxsvr\desktop\infoVis_DocColloquium\poster\images\umd_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01050" y="59916"/>
            <a:ext cx="74295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\\Vboxsvr\desktop\Link to dissertation_proposal\presentation\images\CATT_logo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247280"/>
            <a:ext cx="762000" cy="4507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8620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5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alphaModFix amt="7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4F81BD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64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58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7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06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63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0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7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0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21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56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1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6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903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993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06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7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60"/>
            <a:ext cx="7772400" cy="122502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\\Vboxsvr\desktop\infoVis_DocColloquium\poster\images\hcil_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90308" y="0"/>
            <a:ext cx="964237" cy="94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\\Vboxsvr\desktop\infoVis_DocColloquium\poster\images\umd_logo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01050" y="59916"/>
            <a:ext cx="74295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\\Vboxsvr\desktop\Link to dissertation_proposal\presentation\images\CATT_logo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6781800" y="247280"/>
            <a:ext cx="762000" cy="4507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1897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94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86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2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16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907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30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4F81BD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498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0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7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0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328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1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6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790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16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30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60"/>
            <a:ext cx="7772400" cy="122502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91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9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4F81BD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01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67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045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08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17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58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0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7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0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783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1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6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679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440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75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1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8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00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0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7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0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90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1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6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06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8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95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5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50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5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437BB-ED88-49D4-BB5B-288C0E85DB5F}" type="datetimeFigureOut">
              <a:rPr lang="en-US" smtClean="0"/>
              <a:pPr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920CE-279B-44C8-9437-5EB86AEB0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75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4.xml"/><Relationship Id="rId2" Type="http://schemas.openxmlformats.org/officeDocument/2006/relationships/hyperlink" Target="http://johnguerra.co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hyperlink" Target="http://johnguerra.co" TargetMode="External"/><Relationship Id="rId3" Type="http://schemas.openxmlformats.org/officeDocument/2006/relationships/hyperlink" Target="https://www.cs.umd.edu/localphp/hcil/tech-reports-search.php?number=2006-12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257300"/>
            <a:ext cx="8458200" cy="1225021"/>
          </a:xfrm>
        </p:spPr>
        <p:txBody>
          <a:bodyPr>
            <a:noAutofit/>
          </a:bodyPr>
          <a:lstStyle/>
          <a:p>
            <a:r>
              <a:rPr lang="en-US" sz="4000" dirty="0" smtClean="0"/>
              <a:t>MILCS: An effective way of </a:t>
            </a:r>
            <a:r>
              <a:rPr lang="en-US" sz="4000" b="1" dirty="0" smtClean="0"/>
              <a:t>evaluating</a:t>
            </a:r>
            <a:r>
              <a:rPr lang="en-US" sz="4000" dirty="0" smtClean="0"/>
              <a:t> </a:t>
            </a:r>
            <a:br>
              <a:rPr lang="en-US" sz="4000" dirty="0" smtClean="0"/>
            </a:br>
            <a:r>
              <a:rPr lang="en-US" sz="4000" dirty="0" smtClean="0"/>
              <a:t>Information Visualizations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4305300"/>
            <a:ext cx="3200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Electronic Imaging </a:t>
            </a:r>
          </a:p>
          <a:p>
            <a:r>
              <a:rPr lang="en-US" i="1" dirty="0" smtClean="0"/>
              <a:t>Science and Technology</a:t>
            </a:r>
          </a:p>
          <a:p>
            <a:r>
              <a:rPr lang="en-US" i="1" dirty="0" smtClean="0"/>
              <a:t>SPIE 2015</a:t>
            </a:r>
            <a:endParaRPr lang="en-US" dirty="0" smtClean="0"/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895600" y="3726240"/>
            <a:ext cx="586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John Alexis Guerra </a:t>
            </a:r>
            <a:r>
              <a:rPr lang="en-US" sz="2400" dirty="0" smtClean="0"/>
              <a:t>Gómez, PhD</a:t>
            </a:r>
          </a:p>
          <a:p>
            <a:pPr algn="r"/>
            <a:r>
              <a:rPr lang="en-US" dirty="0" smtClean="0"/>
              <a:t>Information Visualization Researcher</a:t>
            </a:r>
          </a:p>
          <a:p>
            <a:pPr algn="r"/>
            <a:r>
              <a:rPr lang="en-US" dirty="0" smtClean="0"/>
              <a:t>Yahoo Labs</a:t>
            </a:r>
            <a:endParaRPr lang="en-US" dirty="0"/>
          </a:p>
          <a:p>
            <a:pPr algn="r"/>
            <a:r>
              <a:rPr lang="en-US" dirty="0"/>
              <a:t>@</a:t>
            </a:r>
            <a:r>
              <a:rPr lang="en-US" dirty="0" err="1"/>
              <a:t>duto_guerra</a:t>
            </a:r>
            <a:endParaRPr lang="en-US" dirty="0"/>
          </a:p>
          <a:p>
            <a:pPr algn="r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johnguerra.co</a:t>
            </a:r>
            <a:endParaRPr lang="en-US" dirty="0" smtClean="0"/>
          </a:p>
        </p:txBody>
      </p:sp>
      <p:pic>
        <p:nvPicPr>
          <p:cNvPr id="8" name="Picture 7" descr="\\Vboxsvr\desktop\infoVis_DocColloquium\poster\images\hcil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90308" y="0"/>
            <a:ext cx="964237" cy="94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\\Vboxsvr\desktop\infoVis_DocColloquium\poster\images\umd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01050" y="59916"/>
            <a:ext cx="74295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\\Vboxsvr\desktop\Link to dissertation_proposal\presentation\images\CATT_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1800" y="247280"/>
            <a:ext cx="762000" cy="450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4233"/>
            <a:ext cx="8458200" cy="1225021"/>
          </a:xfrm>
        </p:spPr>
        <p:txBody>
          <a:bodyPr>
            <a:noAutofit/>
          </a:bodyPr>
          <a:lstStyle/>
          <a:p>
            <a:r>
              <a:rPr lang="en-US" sz="4000" dirty="0" smtClean="0"/>
              <a:t>Take Home Message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4305300"/>
            <a:ext cx="3200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Electronic Imaging </a:t>
            </a:r>
          </a:p>
          <a:p>
            <a:r>
              <a:rPr lang="en-US" i="1" dirty="0" smtClean="0"/>
              <a:t>Science and Technology</a:t>
            </a:r>
          </a:p>
          <a:p>
            <a:r>
              <a:rPr lang="en-US" i="1" dirty="0" smtClean="0"/>
              <a:t>SPIE 2015</a:t>
            </a:r>
            <a:endParaRPr lang="en-US" dirty="0" smtClean="0"/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895600" y="3726240"/>
            <a:ext cx="586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John Alexis Guerra </a:t>
            </a:r>
            <a:r>
              <a:rPr lang="en-US" sz="2400" dirty="0" smtClean="0"/>
              <a:t>Gómez, PhD</a:t>
            </a:r>
          </a:p>
          <a:p>
            <a:pPr algn="r"/>
            <a:r>
              <a:rPr lang="en-US" dirty="0" smtClean="0"/>
              <a:t>Information Visualization Researcher</a:t>
            </a:r>
          </a:p>
          <a:p>
            <a:pPr algn="r"/>
            <a:r>
              <a:rPr lang="en-US" dirty="0" smtClean="0"/>
              <a:t>Yahoo Labs</a:t>
            </a:r>
            <a:endParaRPr lang="en-US" dirty="0"/>
          </a:p>
          <a:p>
            <a:pPr algn="r"/>
            <a:r>
              <a:rPr lang="en-US" dirty="0"/>
              <a:t>@</a:t>
            </a:r>
            <a:r>
              <a:rPr lang="en-US" dirty="0" err="1"/>
              <a:t>duto_guerra</a:t>
            </a:r>
            <a:endParaRPr lang="en-US" dirty="0"/>
          </a:p>
          <a:p>
            <a:pPr algn="r"/>
            <a:r>
              <a:rPr lang="en-US" dirty="0" smtClean="0">
                <a:hlinkClick r:id="rId2"/>
              </a:rPr>
              <a:t>http://johnguerra.co</a:t>
            </a: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57200" y="11811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MILCS, an effective way of evaluating complex systems</a:t>
            </a:r>
          </a:p>
          <a:p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2628900"/>
            <a:ext cx="795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https://www.cs.umd.edu/localphp/hcil/tech-reports-search.php?number=2006-</a:t>
            </a:r>
            <a:r>
              <a:rPr lang="en-US" dirty="0" smtClean="0">
                <a:hlinkClick r:id="rId3"/>
              </a:rPr>
              <a:t>12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520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13 Case </a:t>
            </a:r>
            <a:r>
              <a:rPr lang="en-US" dirty="0"/>
              <a:t>Studies </a:t>
            </a:r>
            <a:r>
              <a:rPr lang="en-US" dirty="0" smtClean="0"/>
              <a:t>that </a:t>
            </a:r>
            <a:r>
              <a:rPr lang="en-US" dirty="0"/>
              <a:t>revealed strengths &amp; weaknesses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22313" y="3238499"/>
            <a:ext cx="7772400" cy="433917"/>
          </a:xfrm>
          <a:solidFill>
            <a:srgbClr val="FFFFFF">
              <a:alpha val="50196"/>
            </a:srgbClr>
          </a:solidFill>
        </p:spPr>
        <p:txBody>
          <a:bodyPr/>
          <a:lstStyle/>
          <a:p>
            <a:r>
              <a:rPr lang="en-US" dirty="0" smtClean="0">
                <a:solidFill>
                  <a:srgbClr val="4F81BD"/>
                </a:solidFill>
              </a:rPr>
              <a:t>13 case studies with 9 partners</a:t>
            </a:r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299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856852"/>
              </p:ext>
            </p:extLst>
          </p:nvPr>
        </p:nvGraphicFramePr>
        <p:xfrm>
          <a:off x="152399" y="266700"/>
          <a:ext cx="8839201" cy="46699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2001"/>
                <a:gridCol w="1524000"/>
                <a:gridCol w="606966"/>
                <a:gridCol w="688434"/>
                <a:gridCol w="680357"/>
                <a:gridCol w="462643"/>
                <a:gridCol w="381000"/>
                <a:gridCol w="838200"/>
                <a:gridCol w="501075"/>
                <a:gridCol w="541022"/>
                <a:gridCol w="641212"/>
                <a:gridCol w="1212291"/>
              </a:tblGrid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Organization</a:t>
                      </a:r>
                      <a:endParaRPr lang="en-US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Case Study</a:t>
                      </a:r>
                      <a:endParaRPr lang="en-US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MILCS </a:t>
                      </a:r>
                      <a:br>
                        <a:rPr lang="en-US" sz="1000" b="1" u="none" strike="noStrike" dirty="0">
                          <a:effectLst/>
                        </a:rPr>
                      </a:br>
                      <a:r>
                        <a:rPr lang="en-US" sz="1000" b="1" u="none" strike="noStrike" dirty="0">
                          <a:effectLst/>
                        </a:rPr>
                        <a:t>Stage</a:t>
                      </a:r>
                      <a:endParaRPr lang="en-US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Driving</a:t>
                      </a:r>
                      <a:br>
                        <a:rPr lang="en-US" sz="1000" b="1" u="none" strike="noStrike" dirty="0">
                          <a:effectLst/>
                        </a:rPr>
                      </a:br>
                      <a:r>
                        <a:rPr lang="en-US" sz="1000" b="1" u="none" strike="noStrike" dirty="0">
                          <a:effectLst/>
                        </a:rPr>
                        <a:t>Mode</a:t>
                      </a:r>
                      <a:endParaRPr lang="en-US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 err="1">
                          <a:effectLst/>
                        </a:rPr>
                        <a:t>TreeVersity</a:t>
                      </a:r>
                      <a:r>
                        <a:rPr lang="en-US" sz="1000" b="1" u="none" strike="noStrike" dirty="0">
                          <a:effectLst/>
                        </a:rPr>
                        <a:t/>
                      </a:r>
                      <a:br>
                        <a:rPr lang="en-US" sz="1000" b="1" u="none" strike="noStrike" dirty="0">
                          <a:effectLst/>
                        </a:rPr>
                      </a:br>
                      <a:r>
                        <a:rPr lang="en-US" sz="1000" b="1" u="none" strike="noStrike" dirty="0">
                          <a:effectLst/>
                        </a:rPr>
                        <a:t>Version</a:t>
                      </a:r>
                      <a:endParaRPr lang="en-US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Data </a:t>
                      </a:r>
                      <a:br>
                        <a:rPr lang="en-US" sz="1000" b="1" u="none" strike="noStrike" dirty="0">
                          <a:effectLst/>
                        </a:rPr>
                      </a:br>
                      <a:r>
                        <a:rPr lang="en-US" sz="1000" b="1" u="none" strike="noStrike" dirty="0">
                          <a:effectLst/>
                        </a:rPr>
                        <a:t>Size</a:t>
                      </a:r>
                      <a:endParaRPr lang="en-US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Time </a:t>
                      </a:r>
                      <a:br>
                        <a:rPr lang="en-US" sz="1000" b="1" u="none" strike="noStrike" dirty="0">
                          <a:effectLst/>
                        </a:rPr>
                      </a:br>
                      <a:r>
                        <a:rPr lang="en-US" sz="1000" b="1" u="none" strike="noStrike" dirty="0">
                          <a:effectLst/>
                        </a:rPr>
                        <a:t>Points</a:t>
                      </a:r>
                      <a:endParaRPr lang="en-US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Example</a:t>
                      </a:r>
                      <a:br>
                        <a:rPr lang="en-US" sz="1000" b="1" u="none" strike="noStrike">
                          <a:effectLst/>
                        </a:rPr>
                      </a:br>
                      <a:r>
                        <a:rPr lang="en-US" sz="1000" b="1" u="none" strike="noStrike">
                          <a:effectLst/>
                        </a:rPr>
                        <a:t>Tree Size</a:t>
                      </a:r>
                      <a:endParaRPr lang="en-US" sz="1000" b="1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Number</a:t>
                      </a:r>
                      <a:br>
                        <a:rPr lang="en-US" sz="1000" b="1" u="none" strike="noStrike" dirty="0">
                          <a:effectLst/>
                        </a:rPr>
                      </a:br>
                      <a:r>
                        <a:rPr lang="en-US" sz="1000" b="1" u="none" strike="noStrike" dirty="0" err="1">
                          <a:effectLst/>
                        </a:rPr>
                        <a:t>Attribs</a:t>
                      </a:r>
                      <a:r>
                        <a:rPr lang="en-US" sz="1000" b="1" u="none" strike="noStrike" dirty="0">
                          <a:effectLst/>
                        </a:rPr>
                        <a:t>.</a:t>
                      </a:r>
                      <a:endParaRPr lang="en-US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Number</a:t>
                      </a:r>
                      <a:br>
                        <a:rPr lang="en-US" sz="1000" b="1" u="none" strike="noStrike">
                          <a:effectLst/>
                        </a:rPr>
                      </a:br>
                      <a:r>
                        <a:rPr lang="en-US" sz="1000" b="1" u="none" strike="noStrike">
                          <a:effectLst/>
                        </a:rPr>
                        <a:t>Vars.</a:t>
                      </a:r>
                      <a:endParaRPr lang="en-US" sz="1000" b="1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Type of </a:t>
                      </a:r>
                      <a:br>
                        <a:rPr lang="en-US" sz="1000" b="1" u="none" strike="noStrike" dirty="0">
                          <a:effectLst/>
                        </a:rPr>
                      </a:br>
                      <a:r>
                        <a:rPr lang="en-US" sz="1000" b="1" u="none" strike="noStrike" dirty="0">
                          <a:effectLst/>
                        </a:rPr>
                        <a:t>Tree</a:t>
                      </a:r>
                      <a:endParaRPr lang="en-US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Tree Comparison </a:t>
                      </a:r>
                      <a:br>
                        <a:rPr lang="en-US" sz="1000" b="1" u="none" strike="noStrike" dirty="0">
                          <a:effectLst/>
                        </a:rPr>
                      </a:br>
                      <a:r>
                        <a:rPr lang="en-US" sz="1000" b="1" u="none" strike="noStrike" dirty="0">
                          <a:effectLst/>
                        </a:rPr>
                        <a:t>Type</a:t>
                      </a:r>
                      <a:endParaRPr lang="en-US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</a:tr>
              <a:tr h="2379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DOT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Airlines Budgets</a:t>
                      </a:r>
                      <a:endParaRPr lang="en-US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Early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Chauffeur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187 (2 Levels)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Dynamic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Type 3: aggregated + </a:t>
                      </a:r>
                      <a:br>
                        <a:rPr lang="en-US" sz="1000" u="none" strike="noStrike">
                          <a:effectLst/>
                        </a:rPr>
                      </a:br>
                      <a:r>
                        <a:rPr lang="en-US" sz="1000" u="none" strike="noStrike">
                          <a:effectLst/>
                        </a:rPr>
                        <a:t> different topology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</a:tr>
              <a:tr h="2379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OMB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US. Federal Budget</a:t>
                      </a:r>
                      <a:endParaRPr lang="en-US" sz="1000" b="1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Early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Chauffeur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 &amp; 2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4,845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1,393 (4 Levels)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Mixed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Type 3: aggregated + </a:t>
                      </a:r>
                      <a:br>
                        <a:rPr lang="en-US" sz="1000" u="none" strike="noStrike">
                          <a:effectLst/>
                        </a:rPr>
                      </a:br>
                      <a:r>
                        <a:rPr lang="en-US" sz="1000" u="none" strike="noStrike">
                          <a:effectLst/>
                        </a:rPr>
                        <a:t> different topology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</a:tr>
              <a:tr h="2379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DOT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TRB Publications</a:t>
                      </a:r>
                      <a:endParaRPr lang="en-US" sz="1000" b="1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Early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Chauffeur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 &amp; 2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52,135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8,012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674 (2 Levels)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Dynamic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Type 3: aggregated + </a:t>
                      </a:r>
                      <a:br>
                        <a:rPr lang="en-US" sz="1000" u="none" strike="noStrike">
                          <a:effectLst/>
                        </a:rPr>
                      </a:br>
                      <a:r>
                        <a:rPr lang="en-US" sz="1000" u="none" strike="noStrike">
                          <a:effectLst/>
                        </a:rPr>
                        <a:t>different topology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</a:tr>
              <a:tr h="2379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DOT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Nat. Trans. Library Publications</a:t>
                      </a:r>
                      <a:endParaRPr lang="en-US" sz="1000" b="1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Early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Chauffeur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 &amp; 2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38,351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374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294 (3 Levels)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Dynamic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Type 3: aggregated + </a:t>
                      </a:r>
                      <a:br>
                        <a:rPr lang="en-US" sz="1000" u="none" strike="noStrike">
                          <a:effectLst/>
                        </a:rPr>
                      </a:br>
                      <a:r>
                        <a:rPr lang="en-US" sz="1000" u="none" strike="noStrike">
                          <a:effectLst/>
                        </a:rPr>
                        <a:t>different topology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</a:tr>
              <a:tr h="2379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DOT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Passengers flying in the US</a:t>
                      </a:r>
                      <a:endParaRPr lang="en-US" sz="1000" b="1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Early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Chauffeur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 &amp; 2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65,534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162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 smtClean="0">
                          <a:effectLst/>
                        </a:rPr>
                        <a:t>4,194</a:t>
                      </a:r>
                      <a:r>
                        <a:rPr lang="en-US" sz="10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000" u="none" strike="noStrike" dirty="0" smtClean="0">
                          <a:effectLst/>
                        </a:rPr>
                        <a:t>(3 </a:t>
                      </a:r>
                      <a:r>
                        <a:rPr lang="en-US" sz="1000" u="none" strike="noStrike" dirty="0">
                          <a:effectLst/>
                        </a:rPr>
                        <a:t>Levels)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Mixed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Type 3: aggregated + </a:t>
                      </a:r>
                      <a:br>
                        <a:rPr lang="en-US" sz="1000" u="none" strike="noStrike">
                          <a:effectLst/>
                        </a:rPr>
                      </a:br>
                      <a:r>
                        <a:rPr lang="en-US" sz="1000" u="none" strike="noStrike">
                          <a:effectLst/>
                        </a:rPr>
                        <a:t> different topology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</a:tr>
              <a:tr h="2581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NCI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National Cancer Institute</a:t>
                      </a:r>
                      <a:endParaRPr lang="en-US" sz="1000" b="1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Early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Chauffeur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1,716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101 (3 Levels)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Dynamic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Type 2: non aggregated  + </a:t>
                      </a:r>
                      <a:br>
                        <a:rPr lang="en-US" sz="1000" u="none" strike="noStrike">
                          <a:effectLst/>
                        </a:rPr>
                      </a:br>
                      <a:r>
                        <a:rPr lang="en-US" sz="1000" u="none" strike="noStrike">
                          <a:effectLst/>
                        </a:rPr>
                        <a:t> same topology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FDA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FDA Drug Adverse Effects</a:t>
                      </a:r>
                      <a:endParaRPr lang="en-US" sz="1000" b="1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Mature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Chauffeur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2,964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1,614 (4 Levels)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Fixed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Type 4: non aggregated  + </a:t>
                      </a:r>
                      <a:br>
                        <a:rPr lang="en-US" sz="1000" u="none" strike="noStrike">
                          <a:effectLst/>
                        </a:rPr>
                      </a:br>
                      <a:r>
                        <a:rPr lang="en-US" sz="1000" u="none" strike="noStrike">
                          <a:effectLst/>
                        </a:rPr>
                        <a:t> different topology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</a:tr>
              <a:tr h="2379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UMD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UMD Budget</a:t>
                      </a:r>
                      <a:endParaRPr lang="en-US" sz="1000" b="1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Early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Chauffeur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16,332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1,296 (3 levels)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6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Mixed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Type 3: aggregated + </a:t>
                      </a:r>
                      <a:br>
                        <a:rPr lang="en-US" sz="1000" u="none" strike="noStrike">
                          <a:effectLst/>
                        </a:rPr>
                      </a:br>
                      <a:r>
                        <a:rPr lang="en-US" sz="1000" u="none" strike="noStrike">
                          <a:effectLst/>
                        </a:rPr>
                        <a:t> different topology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</a:tr>
              <a:tr h="2379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UMD Bursar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UMD Students Information</a:t>
                      </a:r>
                      <a:endParaRPr lang="en-US" sz="1000" b="1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Mature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Chauffeur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227,158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715 (5 Levels)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219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Mixed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Type 3: aggregated + </a:t>
                      </a:r>
                      <a:br>
                        <a:rPr lang="en-US" sz="1000" u="none" strike="noStrike">
                          <a:effectLst/>
                        </a:rPr>
                      </a:br>
                      <a:r>
                        <a:rPr lang="en-US" sz="1000" u="none" strike="noStrike">
                          <a:effectLst/>
                        </a:rPr>
                        <a:t> different topology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</a:tr>
              <a:tr h="2379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eBay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eBay Product Sales Data</a:t>
                      </a:r>
                      <a:endParaRPr lang="en-US" sz="1000" b="1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Early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User-driven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63,098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5,443 (4 Levels)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Fixed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Type 1: aggregated + </a:t>
                      </a:r>
                      <a:br>
                        <a:rPr lang="en-US" sz="1000" u="none" strike="noStrike">
                          <a:effectLst/>
                        </a:rPr>
                      </a:br>
                      <a:r>
                        <a:rPr lang="en-US" sz="1000" u="none" strike="noStrike">
                          <a:effectLst/>
                        </a:rPr>
                        <a:t> same topology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</a:tr>
              <a:tr h="2379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CATT Lab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Transportation Bottleneck Data</a:t>
                      </a:r>
                      <a:endParaRPr lang="en-US" sz="1000" b="1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Early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User-driven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96,205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24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286 (3 Levels)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Mixed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Type 3: aggregated + </a:t>
                      </a:r>
                      <a:br>
                        <a:rPr lang="en-US" sz="1000" u="none" strike="noStrike">
                          <a:effectLst/>
                        </a:rPr>
                      </a:br>
                      <a:r>
                        <a:rPr lang="en-US" sz="1000" u="none" strike="noStrike">
                          <a:effectLst/>
                        </a:rPr>
                        <a:t> different topology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</a:tr>
              <a:tr h="2379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IDB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Imports and Exports </a:t>
                      </a:r>
                      <a:br>
                        <a:rPr lang="en-US" sz="1000" u="none" strike="noStrike">
                          <a:effectLst/>
                        </a:rPr>
                      </a:br>
                      <a:r>
                        <a:rPr lang="en-US" sz="1000" u="none" strike="noStrike">
                          <a:effectLst/>
                        </a:rPr>
                        <a:t>in the Americas</a:t>
                      </a:r>
                      <a:endParaRPr lang="en-US" sz="1000" b="1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Early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User-driven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119,741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19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3,766 (4 Levels)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Dynamic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Type 3: aggregated + 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different topology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</a:tr>
              <a:tr h="2379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DUTO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Blind Students in Colombia</a:t>
                      </a:r>
                      <a:endParaRPr lang="en-US" sz="1000" b="1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Mature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User-driven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33,802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1,098 (3 Levels)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21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Mixed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Type 3: aggregated + 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 different topology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6998" marR="6998" marT="6998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87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76248" y="3554968"/>
            <a:ext cx="8323934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i="1"/>
            </a:lvl1pPr>
          </a:lstStyle>
          <a:p>
            <a:r>
              <a:rPr lang="en-US" dirty="0" smtClean="0"/>
              <a:t>“Numerous </a:t>
            </a:r>
            <a:r>
              <a:rPr lang="en-US" dirty="0"/>
              <a:t>examples of obvious, but heretofore unrevealed patterns were discovered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2467570"/>
            <a:ext cx="7885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“I've </a:t>
            </a:r>
            <a:r>
              <a:rPr lang="en-US" i="1" dirty="0"/>
              <a:t>spent many hours in color coded Excel files </a:t>
            </a:r>
            <a:r>
              <a:rPr lang="en-US" i="1" dirty="0" smtClean="0"/>
              <a:t>expressing </a:t>
            </a:r>
            <a:r>
              <a:rPr lang="en-US" i="1" dirty="0"/>
              <a:t>changes at query and category levels. The visualization and what changed views made this process much more efficient and easier to share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476248" y="1257300"/>
            <a:ext cx="8103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“</a:t>
            </a:r>
            <a:r>
              <a:rPr lang="en-US" i="1" dirty="0" err="1" smtClean="0"/>
              <a:t>TreeVersity</a:t>
            </a:r>
            <a:r>
              <a:rPr lang="en-US" i="1" dirty="0" smtClean="0"/>
              <a:t> </a:t>
            </a:r>
            <a:r>
              <a:rPr lang="en-US" i="1" dirty="0"/>
              <a:t>easily showed us multi-years of the data in a graphical form at once without having to download the data into excel and create graphics. We can do that analysis now, but </a:t>
            </a:r>
            <a:r>
              <a:rPr lang="en-US" i="1" dirty="0" err="1"/>
              <a:t>TreeVersity</a:t>
            </a:r>
            <a:r>
              <a:rPr lang="en-US" i="1" dirty="0"/>
              <a:t> was much quicker</a:t>
            </a:r>
            <a:r>
              <a:rPr lang="en-US" i="1" dirty="0" smtClean="0"/>
              <a:t>.”</a:t>
            </a:r>
            <a:endParaRPr lang="en-US" i="1" dirty="0"/>
          </a:p>
        </p:txBody>
      </p:sp>
      <p:sp>
        <p:nvSpPr>
          <p:cNvPr id="13" name="Rectangle 12"/>
          <p:cNvSpPr/>
          <p:nvPr/>
        </p:nvSpPr>
        <p:spPr>
          <a:xfrm>
            <a:off x="3401433" y="495300"/>
            <a:ext cx="539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“The </a:t>
            </a:r>
            <a:r>
              <a:rPr lang="en-US" i="1" dirty="0"/>
              <a:t>work I can achieve with </a:t>
            </a:r>
            <a:r>
              <a:rPr lang="en-US" i="1" dirty="0" err="1"/>
              <a:t>TreeVersity</a:t>
            </a:r>
            <a:r>
              <a:rPr lang="en-US" i="1" dirty="0"/>
              <a:t> is equivalent to years of analysis with our previous </a:t>
            </a:r>
            <a:r>
              <a:rPr lang="en-US" i="1" dirty="0" smtClean="0"/>
              <a:t>methods”</a:t>
            </a:r>
            <a:endParaRPr lang="en-US" i="1" dirty="0"/>
          </a:p>
        </p:txBody>
      </p:sp>
      <p:sp>
        <p:nvSpPr>
          <p:cNvPr id="14" name="Rectangle 13"/>
          <p:cNvSpPr/>
          <p:nvPr/>
        </p:nvSpPr>
        <p:spPr>
          <a:xfrm>
            <a:off x="2189830" y="4533900"/>
            <a:ext cx="6610352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“We </a:t>
            </a:r>
            <a:r>
              <a:rPr lang="en-US" i="1" dirty="0"/>
              <a:t>use Hyperion and excel for analysis.  </a:t>
            </a:r>
            <a:r>
              <a:rPr lang="en-US" i="1" dirty="0" smtClean="0"/>
              <a:t>However</a:t>
            </a:r>
            <a:r>
              <a:rPr lang="en-US" i="1" dirty="0"/>
              <a:t>, </a:t>
            </a:r>
            <a:r>
              <a:rPr lang="en-US" i="1" dirty="0" err="1"/>
              <a:t>TreeVersity</a:t>
            </a:r>
            <a:r>
              <a:rPr lang="en-US" i="1" dirty="0"/>
              <a:t> made it much easier to see multi-year trends</a:t>
            </a:r>
            <a:r>
              <a:rPr lang="en-US" i="1" dirty="0" smtClean="0"/>
              <a:t>.”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7759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changed in the us federal budget between 2008 and 2009?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39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5" name="Picture 3" descr="\\VBOXSVR\Desktop\Link to dissertation\presentation\new_images\2013_03_29_Budget_20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1"/>
            <a:ext cx="9144000" cy="491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521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evaluate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333501"/>
            <a:ext cx="7696200" cy="37716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Controlled experiments</a:t>
            </a:r>
          </a:p>
          <a:p>
            <a:pPr lvl="1"/>
            <a:r>
              <a:rPr lang="en-US" dirty="0" smtClean="0"/>
              <a:t>Measures specific features, not the system as a whole</a:t>
            </a:r>
          </a:p>
          <a:p>
            <a:r>
              <a:rPr lang="en-US" dirty="0" smtClean="0"/>
              <a:t>Usability studies</a:t>
            </a:r>
          </a:p>
          <a:p>
            <a:pPr lvl="1"/>
            <a:r>
              <a:rPr lang="en-US" dirty="0" smtClean="0"/>
              <a:t>Measures user satisfaction</a:t>
            </a:r>
          </a:p>
          <a:p>
            <a:r>
              <a:rPr lang="en-US" dirty="0" smtClean="0"/>
              <a:t>Multi-dimensional in-depth long-term case studies (MILCS)</a:t>
            </a:r>
          </a:p>
          <a:p>
            <a:pPr lvl="1"/>
            <a:r>
              <a:rPr lang="en-US" dirty="0" smtClean="0"/>
              <a:t>Measures user</a:t>
            </a:r>
            <a:r>
              <a:rPr lang="en-US" dirty="0" smtClean="0"/>
              <a:t>’s capacity to generate insights</a:t>
            </a:r>
            <a:endParaRPr lang="en-US" dirty="0"/>
          </a:p>
        </p:txBody>
      </p:sp>
      <p:sp>
        <p:nvSpPr>
          <p:cNvPr id="5" name="Multiply 4"/>
          <p:cNvSpPr/>
          <p:nvPr/>
        </p:nvSpPr>
        <p:spPr>
          <a:xfrm>
            <a:off x="0" y="1181100"/>
            <a:ext cx="1066800" cy="1066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0" y="2324100"/>
            <a:ext cx="1066800" cy="1066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28600" y="3543300"/>
            <a:ext cx="770467" cy="796853"/>
          </a:xfrm>
          <a:custGeom>
            <a:avLst/>
            <a:gdLst>
              <a:gd name="connsiteX0" fmla="*/ 0 w 770467"/>
              <a:gd name="connsiteY0" fmla="*/ 364066 h 796853"/>
              <a:gd name="connsiteX1" fmla="*/ 211667 w 770467"/>
              <a:gd name="connsiteY1" fmla="*/ 787400 h 796853"/>
              <a:gd name="connsiteX2" fmla="*/ 770467 w 770467"/>
              <a:gd name="connsiteY2" fmla="*/ 0 h 796853"/>
              <a:gd name="connsiteX3" fmla="*/ 770467 w 770467"/>
              <a:gd name="connsiteY3" fmla="*/ 0 h 796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0467" h="796853">
                <a:moveTo>
                  <a:pt x="0" y="364066"/>
                </a:moveTo>
                <a:cubicBezTo>
                  <a:pt x="41628" y="606072"/>
                  <a:pt x="83256" y="848078"/>
                  <a:pt x="211667" y="787400"/>
                </a:cubicBezTo>
                <a:cubicBezTo>
                  <a:pt x="340078" y="726722"/>
                  <a:pt x="770467" y="0"/>
                  <a:pt x="770467" y="0"/>
                </a:cubicBezTo>
                <a:lnTo>
                  <a:pt x="770467" y="0"/>
                </a:lnTo>
              </a:path>
            </a:pathLst>
          </a:custGeom>
          <a:ln w="3175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1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1905000" y="266700"/>
            <a:ext cx="2286000" cy="5257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700" b="1" dirty="0" smtClean="0"/>
              <a:t>Controlled Experiment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endParaRPr lang="en-US" sz="800" b="1" dirty="0" smtClean="0"/>
          </a:p>
          <a:p>
            <a:pPr marL="0" indent="0">
              <a:buNone/>
            </a:pPr>
            <a:endParaRPr lang="en-US" sz="800" b="1" dirty="0"/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4495800" y="266700"/>
            <a:ext cx="2286000" cy="520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smtClean="0"/>
              <a:t>Usability Study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endParaRPr lang="en-US" sz="800" b="1" dirty="0"/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7010400" y="266700"/>
            <a:ext cx="1828800" cy="520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smtClean="0"/>
              <a:t>MILCS</a:t>
            </a:r>
            <a:endParaRPr lang="en-US" sz="1800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endParaRPr lang="en-US" sz="800" b="1" dirty="0"/>
          </a:p>
        </p:txBody>
      </p:sp>
      <p:sp>
        <p:nvSpPr>
          <p:cNvPr id="16" name="Content Placeholder 4"/>
          <p:cNvSpPr txBox="1">
            <a:spLocks/>
          </p:cNvSpPr>
          <p:nvPr/>
        </p:nvSpPr>
        <p:spPr>
          <a:xfrm>
            <a:off x="152400" y="495300"/>
            <a:ext cx="88392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  <a:tabLst>
                <a:tab pos="1887538" algn="l"/>
                <a:tab pos="4402138" algn="l"/>
                <a:tab pos="6916738" algn="l"/>
              </a:tabLst>
            </a:pPr>
            <a:endParaRPr lang="en-US" sz="1800" b="1" dirty="0" smtClean="0"/>
          </a:p>
          <a:p>
            <a:pPr marL="0" indent="0" algn="ctr">
              <a:buFont typeface="Arial" pitchFamily="34" charset="0"/>
              <a:buNone/>
              <a:tabLst>
                <a:tab pos="1887538" algn="l"/>
                <a:tab pos="4402138" algn="l"/>
                <a:tab pos="6916738" algn="l"/>
              </a:tabLst>
            </a:pPr>
            <a:endParaRPr lang="en-US" sz="1800" b="1" dirty="0"/>
          </a:p>
          <a:p>
            <a:pPr marL="0" indent="0">
              <a:buFont typeface="Arial" pitchFamily="34" charset="0"/>
              <a:buNone/>
              <a:tabLst>
                <a:tab pos="1887538" algn="l"/>
                <a:tab pos="4402138" algn="l"/>
                <a:tab pos="6916738" algn="l"/>
              </a:tabLst>
            </a:pPr>
            <a:r>
              <a:rPr lang="en-US" sz="1800" b="1" dirty="0" smtClean="0"/>
              <a:t>Location	</a:t>
            </a:r>
            <a:r>
              <a:rPr lang="en-US" sz="1800" dirty="0" smtClean="0"/>
              <a:t>Lab</a:t>
            </a:r>
            <a:r>
              <a:rPr lang="en-US" sz="1800" b="1" dirty="0"/>
              <a:t>	</a:t>
            </a:r>
            <a:r>
              <a:rPr lang="en-US" sz="1800" dirty="0" smtClean="0"/>
              <a:t>Lab	In-situ</a:t>
            </a:r>
          </a:p>
          <a:p>
            <a:pPr marL="0" indent="0">
              <a:buFont typeface="Arial" pitchFamily="34" charset="0"/>
              <a:buNone/>
              <a:tabLst>
                <a:tab pos="1887538" algn="l"/>
                <a:tab pos="4402138" algn="l"/>
                <a:tab pos="6916738" algn="l"/>
              </a:tabLst>
            </a:pPr>
            <a:endParaRPr lang="en-US" sz="1800" dirty="0" smtClean="0"/>
          </a:p>
          <a:p>
            <a:pPr marL="0" indent="0">
              <a:buNone/>
              <a:tabLst>
                <a:tab pos="1887538" algn="l"/>
                <a:tab pos="4402138" algn="l"/>
                <a:tab pos="6916738" algn="l"/>
              </a:tabLst>
            </a:pPr>
            <a:r>
              <a:rPr lang="en-US" sz="1800" b="1" dirty="0" smtClean="0"/>
              <a:t>Users	</a:t>
            </a:r>
            <a:r>
              <a:rPr lang="en-US" sz="1800" dirty="0" smtClean="0"/>
              <a:t>Random	Random	Experts</a:t>
            </a:r>
          </a:p>
          <a:p>
            <a:pPr marL="0" indent="0">
              <a:buNone/>
              <a:tabLst>
                <a:tab pos="1887538" algn="l"/>
                <a:tab pos="4402138" algn="l"/>
                <a:tab pos="6916738" algn="l"/>
              </a:tabLst>
            </a:pPr>
            <a:endParaRPr lang="en-US" sz="1800" b="1" dirty="0"/>
          </a:p>
          <a:p>
            <a:pPr marL="0" indent="0">
              <a:buNone/>
              <a:tabLst>
                <a:tab pos="1887538" algn="l"/>
                <a:tab pos="4402138" algn="l"/>
                <a:tab pos="6916738" algn="l"/>
              </a:tabLst>
            </a:pPr>
            <a:r>
              <a:rPr lang="en-US" sz="1800" b="1" dirty="0" smtClean="0"/>
              <a:t>Data	</a:t>
            </a:r>
            <a:r>
              <a:rPr lang="en-US" sz="1800" dirty="0" smtClean="0"/>
              <a:t>Artificial	Artificial	User</a:t>
            </a:r>
            <a:r>
              <a:rPr lang="en-US" sz="1800" dirty="0" smtClean="0"/>
              <a:t>’s data</a:t>
            </a:r>
            <a:endParaRPr lang="en-US" sz="1800" dirty="0" smtClean="0"/>
          </a:p>
          <a:p>
            <a:pPr marL="0" indent="0">
              <a:buNone/>
              <a:tabLst>
                <a:tab pos="1887538" algn="l"/>
                <a:tab pos="4402138" algn="l"/>
                <a:tab pos="6916738" algn="l"/>
              </a:tabLst>
            </a:pPr>
            <a:endParaRPr lang="en-US" sz="1800" b="1" dirty="0"/>
          </a:p>
          <a:p>
            <a:pPr marL="0" indent="0">
              <a:buNone/>
              <a:tabLst>
                <a:tab pos="1887538" algn="l"/>
                <a:tab pos="4402138" algn="l"/>
                <a:tab pos="6916738" algn="l"/>
              </a:tabLst>
            </a:pPr>
            <a:r>
              <a:rPr lang="en-US" sz="1800" b="1" dirty="0" smtClean="0"/>
              <a:t>Tasks	</a:t>
            </a:r>
            <a:r>
              <a:rPr lang="en-US" sz="1800" dirty="0" smtClean="0"/>
              <a:t>Simple tasks/Imposed	Simple tasks/Imposed	User</a:t>
            </a:r>
            <a:r>
              <a:rPr lang="en-US" sz="1800" dirty="0" smtClean="0"/>
              <a:t>’s tasks</a:t>
            </a:r>
            <a:endParaRPr lang="en-US" sz="1800" dirty="0" smtClean="0"/>
          </a:p>
          <a:p>
            <a:pPr marL="0" indent="0">
              <a:buNone/>
              <a:tabLst>
                <a:tab pos="1887538" algn="l"/>
                <a:tab pos="4402138" algn="l"/>
                <a:tab pos="6916738" algn="l"/>
              </a:tabLst>
            </a:pPr>
            <a:endParaRPr lang="en-US" sz="1800" b="1" dirty="0"/>
          </a:p>
          <a:p>
            <a:pPr marL="0" indent="0">
              <a:buNone/>
              <a:tabLst>
                <a:tab pos="1887538" algn="l"/>
                <a:tab pos="4402138" algn="l"/>
                <a:tab pos="6916738" algn="l"/>
              </a:tabLst>
            </a:pPr>
            <a:r>
              <a:rPr lang="en-US" sz="1800" b="1" dirty="0" smtClean="0"/>
              <a:t>Duration	</a:t>
            </a:r>
            <a:r>
              <a:rPr lang="en-US" sz="1800" dirty="0" smtClean="0"/>
              <a:t>1-2 Hours	</a:t>
            </a:r>
            <a:r>
              <a:rPr lang="en-US" sz="1800" dirty="0"/>
              <a:t>1-2 </a:t>
            </a:r>
            <a:r>
              <a:rPr lang="en-US" sz="1800" dirty="0" smtClean="0"/>
              <a:t>Hours	Months</a:t>
            </a:r>
          </a:p>
          <a:p>
            <a:pPr marL="0" indent="0">
              <a:buNone/>
              <a:tabLst>
                <a:tab pos="1887538" algn="l"/>
                <a:tab pos="4402138" algn="l"/>
                <a:tab pos="6916738" algn="l"/>
              </a:tabLst>
            </a:pPr>
            <a:endParaRPr lang="en-US" sz="1800" b="1" dirty="0"/>
          </a:p>
          <a:p>
            <a:pPr marL="0" indent="0">
              <a:buNone/>
              <a:tabLst>
                <a:tab pos="1887538" algn="l"/>
                <a:tab pos="4402138" algn="l"/>
                <a:tab pos="6916738" algn="l"/>
              </a:tabLst>
            </a:pPr>
            <a:r>
              <a:rPr lang="en-US" sz="1800" b="1" dirty="0" smtClean="0"/>
              <a:t>Results	</a:t>
            </a:r>
            <a:r>
              <a:rPr lang="en-US" sz="1800" dirty="0" smtClean="0"/>
              <a:t>Quantitative	Qualitative	Qualitative*</a:t>
            </a:r>
          </a:p>
          <a:p>
            <a:pPr marL="0" indent="0">
              <a:buNone/>
              <a:tabLst>
                <a:tab pos="1887538" algn="l"/>
                <a:tab pos="4402138" algn="l"/>
                <a:tab pos="6916738" algn="l"/>
              </a:tabLst>
            </a:pPr>
            <a:endParaRPr lang="en-US" sz="1800" b="1" dirty="0"/>
          </a:p>
          <a:p>
            <a:pPr marL="0" indent="0">
              <a:buNone/>
              <a:tabLst>
                <a:tab pos="1887538" algn="l"/>
                <a:tab pos="4402138" algn="l"/>
                <a:tab pos="6916738" algn="l"/>
              </a:tabLst>
            </a:pPr>
            <a:r>
              <a:rPr lang="en-US" sz="1800" b="1" dirty="0" smtClean="0"/>
              <a:t>Measures	</a:t>
            </a:r>
            <a:r>
              <a:rPr lang="en-US" sz="1800" dirty="0" smtClean="0"/>
              <a:t>Speed, accuracy	User satisfaction	Insight generation</a:t>
            </a:r>
          </a:p>
        </p:txBody>
      </p:sp>
    </p:spTree>
    <p:extLst>
      <p:ext uri="{BB962C8B-B14F-4D97-AF65-F5344CB8AC3E}">
        <p14:creationId xmlns:p14="http://schemas.microsoft.com/office/powerpoint/2010/main" val="3964243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conduct a MILC?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Find an user with data and a problem</a:t>
            </a:r>
          </a:p>
          <a:p>
            <a:r>
              <a:rPr lang="en-US" dirty="0"/>
              <a:t>Commit the </a:t>
            </a:r>
            <a:r>
              <a:rPr lang="en-US" dirty="0" smtClean="0"/>
              <a:t>user</a:t>
            </a:r>
          </a:p>
          <a:p>
            <a:r>
              <a:rPr lang="en-US" dirty="0" smtClean="0"/>
              <a:t>Document current approaches</a:t>
            </a:r>
          </a:p>
          <a:p>
            <a:r>
              <a:rPr lang="en-US" dirty="0" smtClean="0"/>
              <a:t>Define success metric</a:t>
            </a:r>
          </a:p>
          <a:p>
            <a:r>
              <a:rPr lang="en-US" dirty="0" smtClean="0"/>
              <a:t>Deploy your tool in the user</a:t>
            </a:r>
            <a:r>
              <a:rPr lang="en-US" dirty="0" smtClean="0"/>
              <a:t>’s environment</a:t>
            </a:r>
          </a:p>
          <a:p>
            <a:r>
              <a:rPr lang="en-US" dirty="0" smtClean="0"/>
              <a:t>Hold weekly meetings</a:t>
            </a:r>
          </a:p>
          <a:p>
            <a:r>
              <a:rPr lang="en-US" dirty="0" smtClean="0"/>
              <a:t>Fix bugs, provide features</a:t>
            </a:r>
          </a:p>
          <a:p>
            <a:r>
              <a:rPr lang="en-US" dirty="0" smtClean="0"/>
              <a:t>Document success and failure</a:t>
            </a:r>
          </a:p>
          <a:p>
            <a:r>
              <a:rPr lang="en-US" dirty="0" smtClean="0"/>
              <a:t>Conduct exit survey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5143500"/>
            <a:ext cx="795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www.cs.umd.edu</a:t>
            </a:r>
            <a:r>
              <a:rPr lang="en-US" dirty="0"/>
              <a:t>/</a:t>
            </a:r>
            <a:r>
              <a:rPr lang="en-US" dirty="0" err="1"/>
              <a:t>localphp</a:t>
            </a:r>
            <a:r>
              <a:rPr lang="en-US" dirty="0"/>
              <a:t>/</a:t>
            </a:r>
            <a:r>
              <a:rPr lang="en-US" dirty="0" err="1"/>
              <a:t>hcil</a:t>
            </a:r>
            <a:r>
              <a:rPr lang="en-US" dirty="0"/>
              <a:t>/</a:t>
            </a:r>
            <a:r>
              <a:rPr lang="en-US" dirty="0" err="1"/>
              <a:t>tech-reports-search.php?number</a:t>
            </a:r>
            <a:r>
              <a:rPr lang="en-US" dirty="0"/>
              <a:t>=2006-12</a:t>
            </a:r>
          </a:p>
        </p:txBody>
      </p:sp>
    </p:spTree>
    <p:extLst>
      <p:ext uri="{BB962C8B-B14F-4D97-AF65-F5344CB8AC3E}">
        <p14:creationId xmlns:p14="http://schemas.microsoft.com/office/powerpoint/2010/main" val="39901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 smtClean="0"/>
              <a:t>MILC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What </a:t>
            </a:r>
            <a:r>
              <a:rPr lang="en-US" dirty="0"/>
              <a:t>changes in the adverse effects reported for a drug?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428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\\VBOXSVR\Desktop\Link to dissertation\presentation\new_images\sectorMa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09700"/>
            <a:ext cx="882788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</a:t>
            </a:r>
            <a:r>
              <a:rPr lang="en-US" dirty="0" err="1" smtClean="0"/>
              <a:t>TreeVersity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01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\\VBOXSVR\Desktop\Link to dissertation\presentation\new_images\2013_03_29_FDA_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" y="419100"/>
            <a:ext cx="9144000" cy="491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42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6722</TotalTime>
  <Words>708</Words>
  <Application>Microsoft Macintosh PowerPoint</Application>
  <PresentationFormat>On-screen Show (16:10)</PresentationFormat>
  <Paragraphs>240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1_Office Theme</vt:lpstr>
      <vt:lpstr>2_Office Theme</vt:lpstr>
      <vt:lpstr>3_Office Theme</vt:lpstr>
      <vt:lpstr>4_Office Theme</vt:lpstr>
      <vt:lpstr>MILCS: An effective way of evaluating  Information Visualizations</vt:lpstr>
      <vt:lpstr>What changed in the us federal budget between 2008 and 2009?</vt:lpstr>
      <vt:lpstr>PowerPoint Presentation</vt:lpstr>
      <vt:lpstr>How can we evaluate it?</vt:lpstr>
      <vt:lpstr>PowerPoint Presentation</vt:lpstr>
      <vt:lpstr>How to conduct a MILC?</vt:lpstr>
      <vt:lpstr>MILC Example</vt:lpstr>
      <vt:lpstr>Before TreeVersity</vt:lpstr>
      <vt:lpstr>PowerPoint Presentation</vt:lpstr>
      <vt:lpstr>Take Home Message</vt:lpstr>
      <vt:lpstr>13 Case Studies that revealed strengths &amp; weaknesses </vt:lpstr>
      <vt:lpstr>PowerPoint Presentation</vt:lpstr>
      <vt:lpstr>PowerPoint Presentation</vt:lpstr>
    </vt:vector>
  </TitlesOfParts>
  <Company>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John Alexis Guerra Gómez</dc:creator>
  <cp:lastModifiedBy/>
  <cp:revision>225</cp:revision>
  <dcterms:created xsi:type="dcterms:W3CDTF">2012-02-07T01:23:07Z</dcterms:created>
  <dcterms:modified xsi:type="dcterms:W3CDTF">2015-02-09T18:58:17Z</dcterms:modified>
</cp:coreProperties>
</file>